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256" autoAdjust="0"/>
  </p:normalViewPr>
  <p:slideViewPr>
    <p:cSldViewPr>
      <p:cViewPr varScale="1">
        <p:scale>
          <a:sx n="68" d="100"/>
          <a:sy n="68" d="100"/>
        </p:scale>
        <p:origin x="-130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498C2-4B6B-4DA6-9FFB-FA1B4918DE6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5C5E8-40AF-4B87-A003-1B7AA06D7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88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pPr marL="228600" indent="-228600">
              <a:buAutoNum type="arabicParenR"/>
            </a:pPr>
            <a:r>
              <a:rPr lang="en-US" dirty="0" smtClean="0"/>
              <a:t>Start</a:t>
            </a:r>
            <a:r>
              <a:rPr lang="en-US" baseline="0" dirty="0" smtClean="0"/>
              <a:t> with the smallest prime number that is a factor of 55.  Square it.  Double it.  Subtract 2.  Double it.  (96)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smallest prime number that is a factor of 77.  Square it.  Double it.  Add 2.  Double it.  (200)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smallest prime number that is a factor of 121.  Square it.  Double it.  Subtract 2.  Double it.  (480)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5C5E8-40AF-4B87-A003-1B7AA06D72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27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DF6A8E6-81AC-4983-BBA0-5FD0713C84C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68269EE-0372-4F69-B413-3B8BDECD11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Tuesday, August 28,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7772400" cy="351591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TISK Problems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Draw a scatter plot with a positive correlation.  Write a sentence describing the correlation and label your axes appropriately.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Find the constant difference: </a:t>
            </a:r>
            <a:br>
              <a:rPr lang="en-US" dirty="0" smtClean="0"/>
            </a:br>
            <a:r>
              <a:rPr lang="en-US" dirty="0" smtClean="0"/>
              <a:t>22, -8, -10, -88, 22, 152, 502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Which difference was the constant difference in problem #2?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There will be 3 Mental Math questions today.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74676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Homework: Worksheet 2.5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9078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Worksheet 2.5</a:t>
            </a:r>
          </a:p>
          <a:p>
            <a:r>
              <a:rPr lang="en-US" dirty="0" smtClean="0"/>
              <a:t>Make sure to show ALL WORK in a neat and organized fashion ON THE WORKSHEET.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01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sz="quarter" idx="2"/>
              </p:nvPr>
            </p:nvSpPr>
            <p:spPr>
              <a:xfrm>
                <a:off x="152400" y="1444294"/>
                <a:ext cx="4572000" cy="4956506"/>
              </a:xfrm>
            </p:spPr>
            <p:txBody>
              <a:bodyPr>
                <a:normAutofit fontScale="92500" lnSpcReduction="10000"/>
              </a:bodyPr>
              <a:lstStyle/>
              <a:p>
                <a:pPr marL="109728" indent="0">
                  <a:buNone/>
                </a:pPr>
                <a:r>
                  <a:rPr lang="en-US" dirty="0" smtClean="0"/>
                  <a:t>12) </a:t>
                </a:r>
                <a:r>
                  <a:rPr lang="en-US" sz="1900" dirty="0" smtClean="0"/>
                  <a:t>(24 + 27) + 56</a:t>
                </a:r>
              </a:p>
              <a:p>
                <a:pPr marL="109728" indent="0">
                  <a:buNone/>
                </a:pPr>
                <a:r>
                  <a:rPr lang="en-US" sz="1900" dirty="0" smtClean="0"/>
                  <a:t>= (27 + </a:t>
                </a:r>
                <a:r>
                  <a:rPr lang="en-US" sz="2600" dirty="0" smtClean="0">
                    <a:solidFill>
                      <a:srgbClr val="FF0000"/>
                    </a:solidFill>
                  </a:rPr>
                  <a:t>24</a:t>
                </a:r>
                <a:r>
                  <a:rPr lang="en-US" sz="1900" dirty="0" smtClean="0"/>
                  <a:t>) + 56  Comm. Prop.</a:t>
                </a:r>
                <a:br>
                  <a:rPr lang="en-US" sz="1900" dirty="0" smtClean="0"/>
                </a:br>
                <a:r>
                  <a:rPr lang="en-US" sz="2100" dirty="0" smtClean="0"/>
                  <a:t>= 27 + (24 + </a:t>
                </a:r>
                <a:r>
                  <a:rPr lang="en-US" sz="2600" dirty="0" smtClean="0">
                    <a:solidFill>
                      <a:srgbClr val="FF0000"/>
                    </a:solidFill>
                  </a:rPr>
                  <a:t>56</a:t>
                </a:r>
                <a:r>
                  <a:rPr lang="en-US" sz="2100" dirty="0" smtClean="0"/>
                  <a:t>)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Associative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= 27 +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80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107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13) 25(7+4)</a:t>
                </a:r>
              </a:p>
              <a:p>
                <a:pPr marL="109728" indent="0">
                  <a:buNone/>
                </a:pPr>
                <a:r>
                  <a:rPr lang="en-US" sz="2300" dirty="0" smtClean="0"/>
                  <a:t>= </a:t>
                </a:r>
                <a14:m>
                  <m:oMath xmlns:m="http://schemas.openxmlformats.org/officeDocument/2006/math">
                    <m:r>
                      <a:rPr lang="en-US" sz="2300" b="0" i="1" smtClean="0">
                        <a:latin typeface="Cambria Math"/>
                      </a:rPr>
                      <m:t>25</m:t>
                    </m:r>
                    <m:r>
                      <a:rPr lang="en-US" sz="2300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3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7</m:t>
                    </m:r>
                    <m:r>
                      <a:rPr lang="en-US" sz="23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3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25</m:t>
                    </m:r>
                    <m:r>
                      <a:rPr lang="en-US" sz="2300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n-US" sz="2300" dirty="0" smtClean="0"/>
                  <a:t>4  Distributive Prop.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175</a:t>
                </a:r>
                <a:r>
                  <a:rPr lang="en-US" dirty="0" smtClean="0"/>
                  <a:t> +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100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275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14) 198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15) 0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16) 870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17) 118,000</a:t>
                </a: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2"/>
              </p:nvPr>
            </p:nvSpPr>
            <p:spPr>
              <a:xfrm>
                <a:off x="152400" y="1444294"/>
                <a:ext cx="4572000" cy="4956506"/>
              </a:xfrm>
              <a:blipFill rotWithShape="1">
                <a:blip r:embed="rId2"/>
                <a:stretch>
                  <a:fillRect t="-1230" r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4645025" y="1444294"/>
                <a:ext cx="4498975" cy="5032706"/>
              </a:xfrm>
            </p:spPr>
            <p:txBody>
              <a:bodyPr>
                <a:normAutofit/>
              </a:bodyPr>
              <a:lstStyle/>
              <a:p>
                <a:pPr marL="109728" indent="0">
                  <a:buNone/>
                </a:pPr>
                <a:r>
                  <a:rPr lang="en-US" dirty="0" smtClean="0"/>
                  <a:t>22) 112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23)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ea typeface="Cambria Math"/>
                      </a:rPr>
                      <m:t>40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18=40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10+8</m:t>
                        </m:r>
                      </m:e>
                    </m:d>
                  </m:oMath>
                </a14:m>
                <a:endParaRPr lang="en-US" b="0" i="1" dirty="0" smtClean="0">
                  <a:latin typeface="Cambria Math"/>
                  <a:ea typeface="Cambria Math"/>
                </a:endParaRPr>
              </a:p>
              <a:p>
                <a:pPr marL="109728" indent="0">
                  <a:buNone/>
                </a:pPr>
                <a:r>
                  <a:rPr lang="en-US" dirty="0" smtClean="0">
                    <a:ea typeface="Cambria Math"/>
                  </a:rPr>
                  <a:t>=</a:t>
                </a:r>
                <a:r>
                  <a:rPr lang="en-US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ea typeface="Cambria Math"/>
                      </a:rPr>
                      <m:t>40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10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+40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8</m:t>
                    </m:r>
                  </m:oMath>
                </a14:m>
                <a:endParaRPr lang="en-US" dirty="0" smtClean="0"/>
              </a:p>
              <a:p>
                <a:pPr marL="109728" indent="0">
                  <a:buNone/>
                </a:pPr>
                <a:r>
                  <a:rPr lang="en-US" dirty="0" smtClean="0"/>
                  <a:t>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400</a:t>
                </a:r>
                <a:r>
                  <a:rPr lang="en-US" dirty="0" smtClean="0"/>
                  <a:t> +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320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720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24)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ea typeface="Cambria Math"/>
                      </a:rPr>
                      <m:t>9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680=9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600+80</m:t>
                        </m:r>
                      </m:e>
                    </m:d>
                  </m:oMath>
                </a14:m>
                <a:endParaRPr lang="en-US" b="0" i="1" dirty="0" smtClean="0">
                  <a:latin typeface="Cambria Math"/>
                  <a:ea typeface="Cambria Math"/>
                </a:endParaRPr>
              </a:p>
              <a:p>
                <a:pPr marL="109728" indent="0">
                  <a:buNone/>
                </a:pPr>
                <a:r>
                  <a:rPr lang="en-US" dirty="0" smtClean="0">
                    <a:ea typeface="Cambria Math"/>
                  </a:rPr>
                  <a:t>=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9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600+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9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80</m:t>
                    </m:r>
                  </m:oMath>
                </a14:m>
                <a:endParaRPr lang="en-US" dirty="0" smtClean="0"/>
              </a:p>
              <a:p>
                <a:pPr marL="109728" indent="0">
                  <a:buNone/>
                </a:pPr>
                <a:r>
                  <a:rPr lang="en-US" dirty="0" smtClean="0"/>
                  <a:t>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5400</a:t>
                </a:r>
                <a:r>
                  <a:rPr lang="en-US" dirty="0"/>
                  <a:t> </a:t>
                </a:r>
                <a:r>
                  <a:rPr lang="en-US" dirty="0" smtClean="0"/>
                  <a:t>+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720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6120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25)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ea typeface="Cambria Math"/>
                      </a:rPr>
                      <m:t>70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540=70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500+40</m:t>
                        </m:r>
                      </m:e>
                    </m:d>
                  </m:oMath>
                </a14:m>
                <a:endParaRPr lang="en-US" b="0" i="1" dirty="0" smtClean="0">
                  <a:latin typeface="Cambria Math"/>
                  <a:ea typeface="Cambria Math"/>
                </a:endParaRPr>
              </a:p>
              <a:p>
                <a:pPr marL="109728" indent="0">
                  <a:buNone/>
                </a:pPr>
                <a:r>
                  <a:rPr lang="en-US" dirty="0" smtClean="0">
                    <a:ea typeface="Cambria Math"/>
                  </a:rPr>
                  <a:t>=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70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500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70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40</m:t>
                    </m:r>
                  </m:oMath>
                </a14:m>
                <a:endParaRPr lang="en-US" dirty="0" smtClean="0"/>
              </a:p>
              <a:p>
                <a:pPr marL="109728" indent="0">
                  <a:buNone/>
                </a:pPr>
                <a:r>
                  <a:rPr lang="en-US" dirty="0" smtClean="0"/>
                  <a:t>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35,000</a:t>
                </a:r>
                <a:r>
                  <a:rPr lang="en-US" dirty="0" smtClean="0"/>
                  <a:t> +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2,800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37,800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4645025" y="1444294"/>
                <a:ext cx="4498975" cy="5032706"/>
              </a:xfrm>
              <a:blipFill rotWithShape="1">
                <a:blip r:embed="rId3"/>
                <a:stretch>
                  <a:fillRect t="-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567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5867400" cy="3166872"/>
          </a:xfrm>
        </p:spPr>
        <p:txBody>
          <a:bodyPr/>
          <a:lstStyle/>
          <a:p>
            <a:r>
              <a:rPr lang="en-US" dirty="0" smtClean="0"/>
              <a:t>Using the Distributive Property</a:t>
            </a:r>
          </a:p>
          <a:p>
            <a:pPr lvl="1"/>
            <a:r>
              <a:rPr lang="en-US" dirty="0" smtClean="0"/>
              <a:t>Simplify: 4(</a:t>
            </a:r>
            <a:r>
              <a:rPr lang="en-US" i="1" dirty="0" smtClean="0"/>
              <a:t>x</a:t>
            </a:r>
            <a:r>
              <a:rPr lang="en-US" dirty="0" smtClean="0"/>
              <a:t> + 5)</a:t>
            </a:r>
          </a:p>
          <a:p>
            <a:pPr lvl="2"/>
            <a:r>
              <a:rPr lang="en-US" dirty="0" smtClean="0"/>
              <a:t>= 4(</a:t>
            </a:r>
            <a:r>
              <a:rPr lang="en-US" i="1" dirty="0" smtClean="0"/>
              <a:t>x</a:t>
            </a:r>
            <a:r>
              <a:rPr lang="en-US" dirty="0" smtClean="0"/>
              <a:t>) + 4(5)</a:t>
            </a:r>
          </a:p>
          <a:p>
            <a:pPr lvl="2"/>
            <a:r>
              <a:rPr lang="en-US" dirty="0" smtClean="0"/>
              <a:t>= 4</a:t>
            </a:r>
            <a:r>
              <a:rPr lang="en-US" i="1" dirty="0" smtClean="0"/>
              <a:t>x</a:t>
            </a:r>
            <a:r>
              <a:rPr lang="en-US" dirty="0" smtClean="0"/>
              <a:t> + 20</a:t>
            </a:r>
          </a:p>
          <a:p>
            <a:pPr lvl="1"/>
            <a:r>
              <a:rPr lang="en-US" dirty="0" smtClean="0"/>
              <a:t>You try it.  Simplify: 3(</a:t>
            </a:r>
            <a:r>
              <a:rPr lang="en-US" i="1" dirty="0" smtClean="0"/>
              <a:t>x</a:t>
            </a:r>
            <a:r>
              <a:rPr lang="en-US" dirty="0" smtClean="0"/>
              <a:t> – 8)</a:t>
            </a:r>
          </a:p>
          <a:p>
            <a:pPr lvl="2"/>
            <a:r>
              <a:rPr lang="en-US" dirty="0" smtClean="0"/>
              <a:t>= 3(</a:t>
            </a:r>
            <a:r>
              <a:rPr lang="en-US" i="1" dirty="0" smtClean="0"/>
              <a:t>x</a:t>
            </a:r>
            <a:r>
              <a:rPr lang="en-US" dirty="0" smtClean="0"/>
              <a:t>) + 3(-8)</a:t>
            </a:r>
          </a:p>
          <a:p>
            <a:pPr lvl="2"/>
            <a:r>
              <a:rPr lang="en-US" dirty="0" smtClean="0"/>
              <a:t>= 3</a:t>
            </a:r>
            <a:r>
              <a:rPr lang="en-US" i="1" dirty="0" smtClean="0"/>
              <a:t>x</a:t>
            </a:r>
            <a:r>
              <a:rPr lang="en-US" dirty="0" smtClean="0"/>
              <a:t> + (-24)</a:t>
            </a:r>
          </a:p>
          <a:p>
            <a:pPr lvl="2"/>
            <a:r>
              <a:rPr lang="en-US" dirty="0" smtClean="0"/>
              <a:t>= 3</a:t>
            </a:r>
            <a:r>
              <a:rPr lang="en-US" i="1" dirty="0" smtClean="0"/>
              <a:t>x</a:t>
            </a:r>
            <a:r>
              <a:rPr lang="en-US" dirty="0" smtClean="0"/>
              <a:t> – 24</a:t>
            </a:r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§2.5 Continued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08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1"/>
          </a:xfrm>
        </p:spPr>
        <p:txBody>
          <a:bodyPr/>
          <a:lstStyle/>
          <a:p>
            <a:r>
              <a:rPr lang="en-US" dirty="0" smtClean="0"/>
              <a:t>Use the Distributive Property to write equivalent expressions for each expression below.</a:t>
            </a:r>
          </a:p>
          <a:p>
            <a:pPr lvl="1"/>
            <a:r>
              <a:rPr lang="en-US" dirty="0" smtClean="0"/>
              <a:t>-6(3</a:t>
            </a:r>
            <a:r>
              <a:rPr lang="en-US" i="1" dirty="0" smtClean="0"/>
              <a:t>r</a:t>
            </a:r>
            <a:r>
              <a:rPr lang="en-US" dirty="0" smtClean="0"/>
              <a:t> – 9)</a:t>
            </a:r>
          </a:p>
          <a:p>
            <a:pPr lvl="2"/>
            <a:r>
              <a:rPr lang="en-US" dirty="0" smtClean="0"/>
              <a:t>= -6(3</a:t>
            </a:r>
            <a:r>
              <a:rPr lang="en-US" i="1" dirty="0" smtClean="0"/>
              <a:t>r</a:t>
            </a:r>
            <a:r>
              <a:rPr lang="en-US" dirty="0" smtClean="0"/>
              <a:t>) + (-6)(-9)</a:t>
            </a:r>
          </a:p>
          <a:p>
            <a:pPr lvl="2"/>
            <a:r>
              <a:rPr lang="en-US" dirty="0" smtClean="0"/>
              <a:t>= -18</a:t>
            </a:r>
            <a:r>
              <a:rPr lang="en-US" i="1" dirty="0" smtClean="0"/>
              <a:t>r</a:t>
            </a:r>
            <a:r>
              <a:rPr lang="en-US" dirty="0" smtClean="0"/>
              <a:t> + 54</a:t>
            </a:r>
          </a:p>
          <a:p>
            <a:pPr lvl="1"/>
            <a:r>
              <a:rPr lang="en-US" dirty="0" smtClean="0"/>
              <a:t>8</a:t>
            </a:r>
            <a:r>
              <a:rPr lang="en-US" i="1" dirty="0" smtClean="0"/>
              <a:t>y</a:t>
            </a:r>
            <a:r>
              <a:rPr lang="en-US" dirty="0" smtClean="0"/>
              <a:t> + 28</a:t>
            </a:r>
            <a:r>
              <a:rPr lang="en-US" i="1" dirty="0" smtClean="0"/>
              <a:t>xy</a:t>
            </a:r>
          </a:p>
          <a:p>
            <a:pPr lvl="2"/>
            <a:r>
              <a:rPr lang="en-US" dirty="0" smtClean="0"/>
              <a:t>= 4(2</a:t>
            </a:r>
            <a:r>
              <a:rPr lang="en-US" i="1" dirty="0" smtClean="0"/>
              <a:t>y</a:t>
            </a:r>
            <a:r>
              <a:rPr lang="en-US" dirty="0" smtClean="0"/>
              <a:t> + 7</a:t>
            </a:r>
            <a:r>
              <a:rPr lang="en-US" i="1" dirty="0" smtClean="0"/>
              <a:t>xy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= 4</a:t>
            </a:r>
            <a:r>
              <a:rPr lang="en-US" i="1" dirty="0" smtClean="0"/>
              <a:t>y</a:t>
            </a:r>
            <a:r>
              <a:rPr lang="en-US" dirty="0" smtClean="0"/>
              <a:t>(2 + 7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§2.5 Continued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4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What is a term?</a:t>
                </a:r>
              </a:p>
              <a:p>
                <a:pPr lvl="2"/>
                <a:r>
                  <a:rPr lang="en-US" dirty="0" smtClean="0"/>
                  <a:t>Terms are variable or numerical expressions separated by addition.</a:t>
                </a:r>
                <a:endParaRPr lang="en-US" dirty="0"/>
              </a:p>
              <a:p>
                <a:r>
                  <a:rPr lang="en-US" dirty="0" smtClean="0"/>
                  <a:t>How many terms are in these expression?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+27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2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+3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−8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3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−9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+1−7</m:t>
                    </m:r>
                    <m:r>
                      <a:rPr lang="en-US" b="0" i="1" smtClean="0">
                        <a:latin typeface="Cambria Math"/>
                      </a:rPr>
                      <m:t>𝑤</m:t>
                    </m:r>
                    <m:r>
                      <a:rPr lang="en-US" b="0" i="1" smtClean="0">
                        <a:latin typeface="Cambria Math"/>
                      </a:rPr>
                      <m:t>+12</m:t>
                    </m:r>
                    <m:r>
                      <a:rPr lang="en-US" b="0" i="1" smtClean="0">
                        <a:latin typeface="Cambria Math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4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2"/>
                <a:r>
                  <a:rPr lang="en-US" dirty="0"/>
                  <a:t>1</a:t>
                </a:r>
                <a:endParaRPr lang="en-US" dirty="0" smtClean="0"/>
              </a:p>
              <a:p>
                <a:pPr lvl="2"/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943" b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Opposite of an Expression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92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To find the opposite of an expression, you write the opposite of </a:t>
                </a:r>
                <a:r>
                  <a:rPr lang="en-US" b="1" i="1" dirty="0" smtClean="0"/>
                  <a:t>each term</a:t>
                </a:r>
                <a:r>
                  <a:rPr lang="en-US" dirty="0" smtClean="0"/>
                  <a:t> of the original expression.</a:t>
                </a:r>
              </a:p>
              <a:p>
                <a:pPr lvl="1"/>
                <a:r>
                  <a:rPr lang="en-US" dirty="0" smtClean="0"/>
                  <a:t>State the opposite of each expression.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+27</m:t>
                    </m:r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27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+3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i="1">
                        <a:latin typeface="Cambria Math"/>
                      </a:rPr>
                      <m:t>−8</m:t>
                    </m:r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3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8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−9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+1−7</m:t>
                    </m:r>
                    <m:r>
                      <a:rPr lang="en-US" i="1">
                        <a:latin typeface="Cambria Math"/>
                      </a:rPr>
                      <m:t>𝑤</m:t>
                    </m:r>
                    <m:r>
                      <a:rPr lang="en-US" i="1">
                        <a:latin typeface="Cambria Math"/>
                      </a:rPr>
                      <m:t>+12</m:t>
                    </m:r>
                    <m:r>
                      <a:rPr lang="en-US" i="1">
                        <a:latin typeface="Cambria Math"/>
                      </a:rPr>
                      <m:t>𝑐</m:t>
                    </m:r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9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7</m:t>
                    </m:r>
                    <m:r>
                      <a:rPr lang="en-US" i="1">
                        <a:latin typeface="Cambria Math"/>
                      </a:rPr>
                      <m:t>𝑤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12</m:t>
                    </m:r>
                    <m:r>
                      <a:rPr lang="en-US" i="1">
                        <a:latin typeface="Cambria Math"/>
                      </a:rPr>
                      <m:t>𝑐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Opposite of an Expression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58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What do you do when there are parentheses?</a:t>
                </a:r>
              </a:p>
              <a:p>
                <a:r>
                  <a:rPr lang="en-US" dirty="0" smtClean="0"/>
                  <a:t>Directions: State the opposite of each expression.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−7</m:t>
                    </m:r>
                    <m:r>
                      <a:rPr lang="en-US" b="0" i="1" smtClean="0">
                        <a:latin typeface="Cambria Math"/>
                      </a:rPr>
                      <m:t>𝑘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−8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Start by distributing (if necessary) to eliminate parentheses.</a:t>
                </a:r>
              </a:p>
              <a:p>
                <a:pPr lvl="3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−7</m:t>
                    </m:r>
                    <m:r>
                      <a:rPr lang="en-US" i="1">
                        <a:latin typeface="Cambria Math"/>
                      </a:rPr>
                      <m:t>𝑘</m:t>
                    </m:r>
                    <m:r>
                      <a:rPr lang="en-US" i="1">
                        <a:latin typeface="Cambria Math"/>
                      </a:rPr>
                      <m:t>+1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3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n-US" i="1">
                            <a:latin typeface="Cambria Math"/>
                          </a:rPr>
                          <m:t>−8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3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−7</m:t>
                    </m:r>
                    <m:r>
                      <a:rPr lang="en-US" i="1">
                        <a:latin typeface="Cambria Math"/>
                      </a:rPr>
                      <m:t>𝑘</m:t>
                    </m:r>
                    <m:r>
                      <a:rPr lang="en-US" i="1">
                        <a:latin typeface="Cambria Math"/>
                      </a:rPr>
                      <m:t>+1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3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+1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8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3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−7</m:t>
                    </m:r>
                    <m:r>
                      <a:rPr lang="en-US" i="1">
                        <a:latin typeface="Cambria Math"/>
                      </a:rPr>
                      <m:t>𝑘</m:t>
                    </m:r>
                    <m:r>
                      <a:rPr lang="en-US" i="1">
                        <a:latin typeface="Cambria Math"/>
                      </a:rPr>
                      <m:t>+3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+(−8)</m:t>
                    </m:r>
                  </m:oMath>
                </a14:m>
                <a:endParaRPr lang="en-US" dirty="0" smtClean="0"/>
              </a:p>
              <a:p>
                <a:pPr lvl="3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=−7</m:t>
                    </m:r>
                    <m:r>
                      <a:rPr lang="en-US" i="1">
                        <a:latin typeface="Cambria Math"/>
                      </a:rPr>
                      <m:t>𝑘</m:t>
                    </m:r>
                    <m:r>
                      <a:rPr lang="en-US" i="1">
                        <a:latin typeface="Cambria Math"/>
                      </a:rPr>
                      <m:t>+3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i="1">
                        <a:latin typeface="Cambria Math"/>
                      </a:rPr>
                      <m:t>−8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Now, write the opposite:</a:t>
                </a:r>
              </a:p>
              <a:p>
                <a:pPr lvl="3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=7</m:t>
                    </m:r>
                    <m:r>
                      <a:rPr lang="en-US" i="1">
                        <a:latin typeface="Cambria Math"/>
                      </a:rPr>
                      <m:t>𝑘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3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8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Opposite of an Expression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56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Use the Distributive Property to write an equivalent expression.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5−</m:t>
                    </m:r>
                    <m:r>
                      <a:rPr lang="en-US" i="1">
                        <a:latin typeface="Cambria Math"/>
                      </a:rPr>
                      <m:t>3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</a:rPr>
                          <m:t>−6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3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</a:rPr>
                          <m:t>+(−6)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3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5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18</m:t>
                    </m:r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=5</m:t>
                    </m:r>
                    <m:r>
                      <a:rPr lang="en-US" b="0" i="1" smtClean="0">
                        <a:latin typeface="Cambria Math"/>
                      </a:rPr>
                      <m:t>−6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18</m:t>
                    </m:r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=−6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23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Write the opposite of the expression.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6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23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“Tricky” Ones…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61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Use the Distributive Property to write an equivalent expression.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𝑧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𝑣</m:t>
                        </m:r>
                        <m:r>
                          <a:rPr lang="en-US" b="0" i="1" smtClean="0">
                            <a:latin typeface="Cambria Math"/>
                          </a:rPr>
                          <m:t>−7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𝑧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𝑣</m:t>
                        </m:r>
                        <m:r>
                          <a:rPr lang="en-US" b="0" i="1" smtClean="0">
                            <a:latin typeface="Cambria Math"/>
                          </a:rPr>
                          <m:t>+(−7)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𝑧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𝑣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7</m:t>
                    </m:r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=5</m:t>
                    </m:r>
                    <m:r>
                      <a:rPr lang="en-US" b="0" i="1" smtClean="0">
                        <a:latin typeface="Cambria Math"/>
                      </a:rPr>
                      <m:t>𝑧</m:t>
                    </m:r>
                    <m:r>
                      <a:rPr lang="en-US" b="0" i="1" smtClean="0">
                        <a:latin typeface="Cambria Math"/>
                      </a:rPr>
                      <m:t>−3</m:t>
                    </m:r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7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Write the opposite of the expression.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−5</m:t>
                    </m:r>
                    <m:r>
                      <a:rPr lang="en-US" b="0" i="1" smtClean="0">
                        <a:latin typeface="Cambria Math"/>
                      </a:rPr>
                      <m:t>𝑧</m:t>
                    </m:r>
                    <m:r>
                      <a:rPr lang="en-US" b="0" i="1" smtClean="0">
                        <a:latin typeface="Cambria Math"/>
                      </a:rPr>
                      <m:t>+3</m:t>
                    </m:r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−7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“Tricky” Ones…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67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525</TotalTime>
  <Words>789</Words>
  <Application>Microsoft Office PowerPoint</Application>
  <PresentationFormat>On-screen Show (4:3)</PresentationFormat>
  <Paragraphs>112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Tuesday, August 28, 2012</vt:lpstr>
      <vt:lpstr>Homework Check</vt:lpstr>
      <vt:lpstr>§2.5 Continued</vt:lpstr>
      <vt:lpstr>§2.5 Continued</vt:lpstr>
      <vt:lpstr>Opposite of an Expression</vt:lpstr>
      <vt:lpstr>Opposite of an Expression</vt:lpstr>
      <vt:lpstr>Opposite of an Expression</vt:lpstr>
      <vt:lpstr>The “Tricky” Ones…</vt:lpstr>
      <vt:lpstr>The “Tricky” Ones…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August 28, 2012</dc:title>
  <dc:creator>Dria</dc:creator>
  <cp:lastModifiedBy>Dria</cp:lastModifiedBy>
  <cp:revision>8</cp:revision>
  <dcterms:created xsi:type="dcterms:W3CDTF">2012-08-28T13:39:56Z</dcterms:created>
  <dcterms:modified xsi:type="dcterms:W3CDTF">2012-08-28T22:25:46Z</dcterms:modified>
</cp:coreProperties>
</file>